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7"/>
    <p:restoredTop sz="94595"/>
  </p:normalViewPr>
  <p:slideViewPr>
    <p:cSldViewPr snapToGrid="0" snapToObjects="1">
      <p:cViewPr varScale="1">
        <p:scale>
          <a:sx n="119" d="100"/>
          <a:sy n="119" d="100"/>
        </p:scale>
        <p:origin x="216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DD95B-FA41-0545-A4B7-469C0D6631C5}" type="datetimeFigureOut">
              <a:rPr lang="en-US" smtClean="0"/>
              <a:t>5/17/20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B51758-3FC2-EC4C-8154-E082EC088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618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B51758-3FC2-EC4C-8154-E082EC088D0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442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E7103-137B-1048-AE31-932D47B40A78}" type="datetimeFigureOut">
              <a:rPr lang="en-US" smtClean="0"/>
              <a:t>5/17/20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6267-9003-DC42-B36E-66E1A3199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66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E7103-137B-1048-AE31-932D47B40A78}" type="datetimeFigureOut">
              <a:rPr lang="en-US" smtClean="0"/>
              <a:t>5/17/20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6267-9003-DC42-B36E-66E1A3199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274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E7103-137B-1048-AE31-932D47B40A78}" type="datetimeFigureOut">
              <a:rPr lang="en-US" smtClean="0"/>
              <a:t>5/17/20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6267-9003-DC42-B36E-66E1A3199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814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E7103-137B-1048-AE31-932D47B40A78}" type="datetimeFigureOut">
              <a:rPr lang="en-US" smtClean="0"/>
              <a:t>5/17/20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6267-9003-DC42-B36E-66E1A3199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858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E7103-137B-1048-AE31-932D47B40A78}" type="datetimeFigureOut">
              <a:rPr lang="en-US" smtClean="0"/>
              <a:t>5/17/20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6267-9003-DC42-B36E-66E1A3199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575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E7103-137B-1048-AE31-932D47B40A78}" type="datetimeFigureOut">
              <a:rPr lang="en-US" smtClean="0"/>
              <a:t>5/17/20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6267-9003-DC42-B36E-66E1A3199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508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E7103-137B-1048-AE31-932D47B40A78}" type="datetimeFigureOut">
              <a:rPr lang="en-US" smtClean="0"/>
              <a:t>5/17/20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6267-9003-DC42-B36E-66E1A3199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90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E7103-137B-1048-AE31-932D47B40A78}" type="datetimeFigureOut">
              <a:rPr lang="en-US" smtClean="0"/>
              <a:t>5/17/20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6267-9003-DC42-B36E-66E1A3199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01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E7103-137B-1048-AE31-932D47B40A78}" type="datetimeFigureOut">
              <a:rPr lang="en-US" smtClean="0"/>
              <a:t>5/17/20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6267-9003-DC42-B36E-66E1A3199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90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E7103-137B-1048-AE31-932D47B40A78}" type="datetimeFigureOut">
              <a:rPr lang="en-US" smtClean="0"/>
              <a:t>5/17/20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6267-9003-DC42-B36E-66E1A3199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388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E7103-137B-1048-AE31-932D47B40A78}" type="datetimeFigureOut">
              <a:rPr lang="en-US" smtClean="0"/>
              <a:t>5/17/20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6267-9003-DC42-B36E-66E1A3199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3775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E7103-137B-1048-AE31-932D47B40A78}" type="datetimeFigureOut">
              <a:rPr lang="en-US" smtClean="0"/>
              <a:t>5/17/20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6267-9003-DC42-B36E-66E1A3199C1F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347917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E7103-137B-1048-AE31-932D47B40A78}" type="datetimeFigureOut">
              <a:rPr lang="en-US" smtClean="0"/>
              <a:t>5/17/20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6267-9003-DC42-B36E-66E1A3199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5518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E7103-137B-1048-AE31-932D47B40A78}" type="datetimeFigureOut">
              <a:rPr lang="en-US" smtClean="0"/>
              <a:t>5/17/20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6267-9003-DC42-B36E-66E1A3199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708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E7103-137B-1048-AE31-932D47B40A78}" type="datetimeFigureOut">
              <a:rPr lang="en-US" smtClean="0"/>
              <a:t>5/17/20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6267-9003-DC42-B36E-66E1A3199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9599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E7103-137B-1048-AE31-932D47B40A78}" type="datetimeFigureOut">
              <a:rPr lang="en-US" smtClean="0"/>
              <a:t>5/17/20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6267-9003-DC42-B36E-66E1A3199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285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E7103-137B-1048-AE31-932D47B40A78}" type="datetimeFigureOut">
              <a:rPr lang="en-US" smtClean="0"/>
              <a:t>5/17/20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F6267-9003-DC42-B36E-66E1A3199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987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1DE7103-137B-1048-AE31-932D47B40A78}" type="datetimeFigureOut">
              <a:rPr lang="en-US" smtClean="0"/>
              <a:t>5/17/20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B0F6267-9003-DC42-B36E-66E1A3199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33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665354"/>
            <a:ext cx="8689976" cy="2509213"/>
          </a:xfrm>
        </p:spPr>
        <p:txBody>
          <a:bodyPr>
            <a:normAutofit fontScale="90000"/>
          </a:bodyPr>
          <a:lstStyle/>
          <a:p>
            <a:r>
              <a:rPr lang="en-CA" b="1" i="1" cap="none" dirty="0" smtClean="0">
                <a:latin typeface="Arial" charset="0"/>
                <a:ea typeface="Arial" charset="0"/>
                <a:cs typeface="Arial" charset="0"/>
              </a:rPr>
              <a:t>Assessment of Water Resource Sustainability in Otter Point, Shirley And Jordan River</a:t>
            </a:r>
            <a:r>
              <a:rPr lang="en-US" cap="none" dirty="0" smtClean="0">
                <a:effectLst/>
                <a:latin typeface="Arial" charset="0"/>
                <a:ea typeface="Arial" charset="0"/>
                <a:cs typeface="Arial" charset="0"/>
              </a:rPr>
              <a:t> </a:t>
            </a:r>
            <a:endParaRPr lang="en-US" cap="none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174567"/>
            <a:ext cx="9144000" cy="2473298"/>
          </a:xfrm>
        </p:spPr>
        <p:txBody>
          <a:bodyPr>
            <a:noAutofit/>
          </a:bodyPr>
          <a:lstStyle/>
          <a:p>
            <a:r>
              <a:rPr lang="en-US" sz="2800" i="1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Pacific Priority Solutions</a:t>
            </a:r>
          </a:p>
          <a:p>
            <a:r>
              <a:rPr lang="en-US" sz="20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(RRU </a:t>
            </a:r>
            <a:r>
              <a:rPr lang="en-US" sz="2000" cap="none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Bsc</a:t>
            </a:r>
            <a:r>
              <a:rPr lang="en-US" sz="20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. Major Project Students: </a:t>
            </a:r>
            <a:r>
              <a:rPr lang="en-US" sz="2000" cap="none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Kodi</a:t>
            </a:r>
            <a:r>
              <a:rPr lang="en-US" sz="20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 Bowman, Gayle </a:t>
            </a:r>
            <a:r>
              <a:rPr lang="en-US" sz="2000" cap="none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Hatchard</a:t>
            </a:r>
            <a:r>
              <a:rPr lang="en-US" sz="20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, Vickie </a:t>
            </a:r>
            <a:r>
              <a:rPr lang="en-US" sz="2000" cap="none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Ntomola</a:t>
            </a:r>
            <a:r>
              <a:rPr lang="en-US" sz="20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 And Emily </a:t>
            </a:r>
            <a:r>
              <a:rPr lang="en-US" sz="2000" cap="none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Rudderham</a:t>
            </a:r>
            <a:r>
              <a:rPr lang="en-US" sz="20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)</a:t>
            </a:r>
          </a:p>
          <a:p>
            <a:endParaRPr lang="en-US" sz="240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n-US" sz="24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Working With </a:t>
            </a:r>
          </a:p>
          <a:p>
            <a:r>
              <a:rPr lang="en-US" sz="20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OPSRRA Board Subcommittee: Brenda Mark, Sandy </a:t>
            </a:r>
            <a:r>
              <a:rPr lang="en-US" sz="2000" cap="none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Barta</a:t>
            </a:r>
            <a:r>
              <a:rPr lang="en-US" sz="20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 And Bill Dushenko</a:t>
            </a:r>
            <a:endParaRPr lang="en-US" sz="2000" cap="none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851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785" y="229448"/>
            <a:ext cx="10364451" cy="1596177"/>
          </a:xfrm>
        </p:spPr>
        <p:txBody>
          <a:bodyPr/>
          <a:lstStyle/>
          <a:p>
            <a:pPr algn="ctr"/>
            <a:r>
              <a:rPr lang="en-US" b="1" cap="none" dirty="0" smtClean="0">
                <a:latin typeface="Arial" charset="0"/>
                <a:ea typeface="Arial" charset="0"/>
                <a:cs typeface="Arial" charset="0"/>
              </a:rPr>
              <a:t>Objectives</a:t>
            </a:r>
            <a:endParaRPr lang="en-US" b="1" cap="none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95946" y="1515659"/>
            <a:ext cx="11251770" cy="4807650"/>
          </a:xfrm>
        </p:spPr>
        <p:txBody>
          <a:bodyPr>
            <a:normAutofit/>
          </a:bodyPr>
          <a:lstStyle/>
          <a:p>
            <a:pPr lvl="0"/>
            <a:r>
              <a:rPr lang="en-CA" sz="2400" cap="none" dirty="0" smtClean="0">
                <a:latin typeface="Arial" charset="0"/>
                <a:ea typeface="Arial" charset="0"/>
                <a:cs typeface="Arial" charset="0"/>
              </a:rPr>
              <a:t>Create a </a:t>
            </a:r>
            <a:r>
              <a:rPr lang="en-CA" sz="2400" i="1" cap="none" dirty="0" smtClean="0">
                <a:latin typeface="Arial" charset="0"/>
                <a:ea typeface="Arial" charset="0"/>
                <a:cs typeface="Arial" charset="0"/>
              </a:rPr>
              <a:t>GIS map and central database </a:t>
            </a:r>
            <a:r>
              <a:rPr lang="en-CA" sz="2400" cap="none" dirty="0" smtClean="0">
                <a:latin typeface="Arial" charset="0"/>
                <a:ea typeface="Arial" charset="0"/>
                <a:cs typeface="Arial" charset="0"/>
              </a:rPr>
              <a:t>of wells, water licenses, watersheds, groundwater and aquifers that is compatible with the existing databases of the CRD and provincial government, which can be archived and is easily accessible to the community</a:t>
            </a:r>
            <a:endParaRPr lang="en-US" sz="2400" cap="none" dirty="0" smtClean="0">
              <a:latin typeface="Arial" charset="0"/>
              <a:ea typeface="Arial" charset="0"/>
              <a:cs typeface="Arial" charset="0"/>
            </a:endParaRPr>
          </a:p>
          <a:p>
            <a:pPr lvl="0"/>
            <a:r>
              <a:rPr lang="en-CA" sz="2400" cap="none" dirty="0" smtClean="0">
                <a:latin typeface="Arial" charset="0"/>
                <a:ea typeface="Arial" charset="0"/>
                <a:cs typeface="Arial" charset="0"/>
              </a:rPr>
              <a:t>Identify </a:t>
            </a:r>
            <a:r>
              <a:rPr lang="en-CA" sz="2400" i="1" cap="none" dirty="0" smtClean="0">
                <a:latin typeface="Arial" charset="0"/>
                <a:ea typeface="Arial" charset="0"/>
                <a:cs typeface="Arial" charset="0"/>
              </a:rPr>
              <a:t>information gaps in existing water source data</a:t>
            </a:r>
            <a:r>
              <a:rPr lang="en-CA" sz="2400" cap="none" dirty="0" smtClean="0">
                <a:latin typeface="Arial" charset="0"/>
                <a:ea typeface="Arial" charset="0"/>
                <a:cs typeface="Arial" charset="0"/>
              </a:rPr>
              <a:t>, and potential barriers to water sustainability, as well as </a:t>
            </a:r>
            <a:r>
              <a:rPr lang="en-US" sz="2400" cap="none" dirty="0" smtClean="0">
                <a:latin typeface="Arial" charset="0"/>
                <a:ea typeface="Arial" charset="0"/>
                <a:cs typeface="Arial" charset="0"/>
              </a:rPr>
              <a:t>aquifer studies and </a:t>
            </a:r>
            <a:r>
              <a:rPr lang="en-US" sz="2400" i="1" cap="none" dirty="0" smtClean="0">
                <a:latin typeface="Arial" charset="0"/>
                <a:ea typeface="Arial" charset="0"/>
                <a:cs typeface="Arial" charset="0"/>
              </a:rPr>
              <a:t>areas for further research</a:t>
            </a:r>
            <a:r>
              <a:rPr lang="en-US" sz="2400" cap="none" dirty="0" smtClean="0">
                <a:latin typeface="Arial" charset="0"/>
                <a:ea typeface="Arial" charset="0"/>
                <a:cs typeface="Arial" charset="0"/>
              </a:rPr>
              <a:t> needed in addressing these information gaps</a:t>
            </a:r>
          </a:p>
          <a:p>
            <a:pPr lvl="0"/>
            <a:r>
              <a:rPr lang="en-CA" sz="2400" cap="none" dirty="0" smtClean="0">
                <a:latin typeface="Arial" charset="0"/>
                <a:ea typeface="Arial" charset="0"/>
                <a:cs typeface="Arial" charset="0"/>
              </a:rPr>
              <a:t>Summarize and critically analyze the new </a:t>
            </a:r>
            <a:r>
              <a:rPr lang="en-CA" sz="2400" i="1" cap="none" dirty="0" smtClean="0">
                <a:latin typeface="Arial" charset="0"/>
                <a:ea typeface="Arial" charset="0"/>
                <a:cs typeface="Arial" charset="0"/>
              </a:rPr>
              <a:t>Water Sustainability Act </a:t>
            </a:r>
            <a:r>
              <a:rPr lang="en-CA" sz="2400" cap="none" dirty="0" smtClean="0">
                <a:latin typeface="Arial" charset="0"/>
                <a:ea typeface="Arial" charset="0"/>
                <a:cs typeface="Arial" charset="0"/>
              </a:rPr>
              <a:t>in terms of its ability to ensure the sustainability of current and future water resources in the Shirley, Otter Point, and Jordan River communities.</a:t>
            </a:r>
            <a:endParaRPr lang="en-US" sz="2400" cap="none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10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293" y="259471"/>
            <a:ext cx="10364451" cy="1596177"/>
          </a:xfrm>
        </p:spPr>
        <p:txBody>
          <a:bodyPr>
            <a:normAutofit/>
          </a:bodyPr>
          <a:lstStyle/>
          <a:p>
            <a:pPr algn="ctr"/>
            <a:r>
              <a:rPr lang="en-US" sz="4000" b="1" cap="none" dirty="0" smtClean="0">
                <a:latin typeface="Arial" charset="0"/>
                <a:ea typeface="Arial" charset="0"/>
                <a:cs typeface="Arial" charset="0"/>
              </a:rPr>
              <a:t>Progress to Date</a:t>
            </a:r>
            <a:endParaRPr lang="en-US" sz="4000" b="1" cap="none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43293" y="1607675"/>
            <a:ext cx="10363826" cy="342410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400" cap="none" dirty="0" smtClean="0">
                <a:latin typeface="Arial" charset="0"/>
                <a:ea typeface="Arial" charset="0"/>
                <a:cs typeface="Arial" charset="0"/>
              </a:rPr>
              <a:t>Sign off of project proposal (including methodology and direction) and budget on 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OPSRRA </a:t>
            </a:r>
            <a:r>
              <a:rPr lang="en-US" sz="2400" cap="none" dirty="0" smtClean="0">
                <a:latin typeface="Arial" charset="0"/>
                <a:ea typeface="Arial" charset="0"/>
                <a:cs typeface="Arial" charset="0"/>
              </a:rPr>
              <a:t>submitted a grant-in-aid proposal to </a:t>
            </a: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CRD </a:t>
            </a:r>
            <a:r>
              <a:rPr lang="en-US" sz="2400" cap="none" dirty="0" smtClean="0">
                <a:latin typeface="Arial" charset="0"/>
                <a:ea typeface="Arial" charset="0"/>
                <a:cs typeface="Arial" charset="0"/>
              </a:rPr>
              <a:t>to fund the majority of this project, with a small contribution of funds from the </a:t>
            </a: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OPSRRA </a:t>
            </a:r>
            <a:r>
              <a:rPr lang="en-US" sz="2400" cap="none" dirty="0" smtClean="0">
                <a:latin typeface="Arial" charset="0"/>
                <a:ea typeface="Arial" charset="0"/>
                <a:cs typeface="Arial" charset="0"/>
              </a:rPr>
              <a:t>account, as well as many in-kind hours</a:t>
            </a: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.  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OPSRRA </a:t>
            </a:r>
            <a:r>
              <a:rPr lang="en-US" sz="2400" cap="none" dirty="0" smtClean="0">
                <a:latin typeface="Arial" charset="0"/>
                <a:ea typeface="Arial" charset="0"/>
                <a:cs typeface="Arial" charset="0"/>
              </a:rPr>
              <a:t>attendance at</a:t>
            </a: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cap="none" dirty="0" smtClean="0">
                <a:latin typeface="Arial" charset="0"/>
                <a:ea typeface="Arial" charset="0"/>
                <a:cs typeface="Arial" charset="0"/>
              </a:rPr>
              <a:t>Major Project Proposal</a:t>
            </a: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cap="none" dirty="0" smtClean="0">
                <a:latin typeface="Arial" charset="0"/>
                <a:ea typeface="Arial" charset="0"/>
                <a:cs typeface="Arial" charset="0"/>
              </a:rPr>
              <a:t>presentations at </a:t>
            </a: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RRU </a:t>
            </a:r>
            <a:r>
              <a:rPr lang="en-US" sz="2400" cap="none" dirty="0" smtClean="0">
                <a:latin typeface="Arial" charset="0"/>
                <a:ea typeface="Arial" charset="0"/>
                <a:cs typeface="Arial" charset="0"/>
              </a:rPr>
              <a:t>on March</a:t>
            </a: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 18 (</a:t>
            </a:r>
            <a:r>
              <a:rPr lang="en-US" sz="2400" cap="none" dirty="0" smtClean="0">
                <a:latin typeface="Arial" charset="0"/>
                <a:ea typeface="Arial" charset="0"/>
                <a:cs typeface="Arial" charset="0"/>
              </a:rPr>
              <a:t>Brenda Mark and</a:t>
            </a: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cap="none" dirty="0" smtClean="0">
                <a:latin typeface="Arial" charset="0"/>
                <a:ea typeface="Arial" charset="0"/>
                <a:cs typeface="Arial" charset="0"/>
              </a:rPr>
              <a:t>Sandy </a:t>
            </a:r>
            <a:r>
              <a:rPr lang="en-US" sz="2400" cap="none" dirty="0" err="1" smtClean="0">
                <a:latin typeface="Arial" charset="0"/>
                <a:ea typeface="Arial" charset="0"/>
                <a:cs typeface="Arial" charset="0"/>
              </a:rPr>
              <a:t>Barta</a:t>
            </a: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)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400" cap="none" dirty="0" smtClean="0">
                <a:latin typeface="Arial" charset="0"/>
                <a:ea typeface="Arial" charset="0"/>
                <a:cs typeface="Arial" charset="0"/>
              </a:rPr>
              <a:t>Team field reconnaissance tour of communities (including </a:t>
            </a: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CRD) </a:t>
            </a:r>
            <a:r>
              <a:rPr lang="en-US" sz="2400" cap="none" dirty="0" smtClean="0">
                <a:latin typeface="Arial" charset="0"/>
                <a:ea typeface="Arial" charset="0"/>
                <a:cs typeface="Arial" charset="0"/>
              </a:rPr>
              <a:t>with</a:t>
            </a: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cap="none" dirty="0" smtClean="0">
                <a:latin typeface="Arial" charset="0"/>
                <a:ea typeface="Arial" charset="0"/>
                <a:cs typeface="Arial" charset="0"/>
              </a:rPr>
              <a:t>Brenda on March 29</a:t>
            </a:r>
            <a:r>
              <a:rPr lang="en-US" sz="2400" cap="none" baseline="30000" dirty="0" smtClean="0">
                <a:latin typeface="Arial" charset="0"/>
                <a:ea typeface="Arial" charset="0"/>
                <a:cs typeface="Arial" charset="0"/>
              </a:rPr>
              <a:t>th</a:t>
            </a:r>
            <a:endParaRPr lang="en-US" sz="2400" cap="none" dirty="0" smtClean="0">
              <a:latin typeface="Arial" charset="0"/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400" cap="none" dirty="0" smtClean="0">
                <a:latin typeface="Arial" charset="0"/>
                <a:ea typeface="Arial" charset="0"/>
                <a:cs typeface="Arial" charset="0"/>
              </a:rPr>
              <a:t>Team Data Gathering Continues… </a:t>
            </a: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A</a:t>
            </a:r>
            <a:r>
              <a:rPr lang="en-US" sz="2400" cap="none" dirty="0" smtClean="0">
                <a:latin typeface="Arial" charset="0"/>
                <a:ea typeface="Arial" charset="0"/>
                <a:cs typeface="Arial" charset="0"/>
              </a:rPr>
              <a:t>rc</a:t>
            </a: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GIS </a:t>
            </a:r>
            <a:r>
              <a:rPr lang="en-US" sz="2400" cap="none" dirty="0" smtClean="0">
                <a:latin typeface="Arial" charset="0"/>
                <a:ea typeface="Arial" charset="0"/>
                <a:cs typeface="Arial" charset="0"/>
              </a:rPr>
              <a:t>map and database, identification of information gaps, reviewing past and current Water Sustainability Acts </a:t>
            </a:r>
            <a:endParaRPr lang="en-US" sz="2400" dirty="0" smtClean="0">
              <a:latin typeface="Arial" charset="0"/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en-US" sz="2400" dirty="0" smtClean="0">
              <a:latin typeface="Arial" charset="0"/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en-US" sz="24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496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479032"/>
            <a:ext cx="10364451" cy="1596177"/>
          </a:xfrm>
        </p:spPr>
        <p:txBody>
          <a:bodyPr>
            <a:normAutofit/>
          </a:bodyPr>
          <a:lstStyle/>
          <a:p>
            <a:pPr algn="ctr"/>
            <a:r>
              <a:rPr lang="en-US" sz="4400" b="1" cap="none" dirty="0" smtClean="0">
                <a:latin typeface="Arial" charset="0"/>
                <a:ea typeface="Arial" charset="0"/>
                <a:cs typeface="Arial" charset="0"/>
              </a:rPr>
              <a:t>Future Milestones</a:t>
            </a:r>
            <a:endParaRPr lang="en-US" sz="4400" b="1" cap="none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38199" y="1825624"/>
            <a:ext cx="10692539" cy="4761155"/>
          </a:xfrm>
        </p:spPr>
        <p:txBody>
          <a:bodyPr>
            <a:normAutofit/>
          </a:bodyPr>
          <a:lstStyle/>
          <a:p>
            <a:pPr marL="401638" indent="-401638"/>
            <a:r>
              <a:rPr lang="en-US" sz="3200" b="1" cap="none" dirty="0" smtClean="0">
                <a:latin typeface="Arial" charset="0"/>
                <a:ea typeface="Arial" charset="0"/>
                <a:cs typeface="Arial" charset="0"/>
              </a:rPr>
              <a:t>May 31</a:t>
            </a:r>
            <a:r>
              <a:rPr lang="en-US" sz="3200" b="1" cap="none" baseline="30000" dirty="0" smtClean="0">
                <a:latin typeface="Arial" charset="0"/>
                <a:ea typeface="Arial" charset="0"/>
                <a:cs typeface="Arial" charset="0"/>
              </a:rPr>
              <a:t>st</a:t>
            </a:r>
            <a:r>
              <a:rPr lang="en-US" sz="3200" b="1" cap="none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3200" cap="none" dirty="0" smtClean="0">
                <a:latin typeface="Arial" charset="0"/>
                <a:ea typeface="Arial" charset="0"/>
                <a:cs typeface="Arial" charset="0"/>
              </a:rPr>
              <a:t>- Interim Report, including progress and financial report</a:t>
            </a:r>
          </a:p>
          <a:p>
            <a:pPr marL="401638" indent="-401638"/>
            <a:r>
              <a:rPr lang="en-US" sz="3200" b="1" cap="none" dirty="0" smtClean="0">
                <a:latin typeface="Arial" charset="0"/>
                <a:ea typeface="Arial" charset="0"/>
                <a:cs typeface="Arial" charset="0"/>
              </a:rPr>
              <a:t>June 10</a:t>
            </a:r>
            <a:r>
              <a:rPr lang="en-US" sz="3200" b="1" cap="none" baseline="30000" dirty="0" smtClean="0">
                <a:latin typeface="Arial" charset="0"/>
                <a:ea typeface="Arial" charset="0"/>
                <a:cs typeface="Arial" charset="0"/>
              </a:rPr>
              <a:t>th</a:t>
            </a:r>
            <a:r>
              <a:rPr lang="en-US" sz="3200" b="1" cap="none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3200" cap="none" dirty="0" smtClean="0">
                <a:latin typeface="Arial" charset="0"/>
                <a:ea typeface="Arial" charset="0"/>
                <a:cs typeface="Arial" charset="0"/>
              </a:rPr>
              <a:t>– Interim Major Project Presentation</a:t>
            </a:r>
          </a:p>
          <a:p>
            <a:pPr marL="401638" indent="-401638"/>
            <a:r>
              <a:rPr lang="en-US" sz="3200" b="1" cap="none" dirty="0" smtClean="0">
                <a:latin typeface="Arial" charset="0"/>
                <a:ea typeface="Arial" charset="0"/>
                <a:cs typeface="Arial" charset="0"/>
              </a:rPr>
              <a:t>August 19</a:t>
            </a:r>
            <a:r>
              <a:rPr lang="en-US" sz="3200" b="1" cap="none" baseline="30000" dirty="0" smtClean="0">
                <a:latin typeface="Arial" charset="0"/>
                <a:ea typeface="Arial" charset="0"/>
                <a:cs typeface="Arial" charset="0"/>
              </a:rPr>
              <a:t>th</a:t>
            </a:r>
            <a:r>
              <a:rPr lang="en-US" sz="3200" b="1" cap="none" dirty="0" smtClean="0">
                <a:latin typeface="Arial" charset="0"/>
                <a:ea typeface="Arial" charset="0"/>
                <a:cs typeface="Arial" charset="0"/>
              </a:rPr>
              <a:t>  </a:t>
            </a:r>
            <a:r>
              <a:rPr lang="en-US" sz="3200" cap="none" dirty="0" smtClean="0">
                <a:latin typeface="Arial" charset="0"/>
                <a:ea typeface="Arial" charset="0"/>
                <a:cs typeface="Arial" charset="0"/>
              </a:rPr>
              <a:t>– Final Report </a:t>
            </a:r>
          </a:p>
          <a:p>
            <a:pPr marL="401638" indent="-401638"/>
            <a:r>
              <a:rPr lang="en-US" sz="3200" b="1" cap="none" dirty="0" smtClean="0">
                <a:latin typeface="Arial" charset="0"/>
                <a:ea typeface="Arial" charset="0"/>
                <a:cs typeface="Arial" charset="0"/>
              </a:rPr>
              <a:t>August 26</a:t>
            </a:r>
            <a:r>
              <a:rPr lang="en-US" sz="3200" b="1" cap="none" baseline="30000" dirty="0" smtClean="0">
                <a:latin typeface="Arial" charset="0"/>
                <a:ea typeface="Arial" charset="0"/>
                <a:cs typeface="Arial" charset="0"/>
              </a:rPr>
              <a:t>th</a:t>
            </a:r>
            <a:r>
              <a:rPr lang="en-US" sz="3200" b="1" cap="none" dirty="0" smtClean="0">
                <a:latin typeface="Arial" charset="0"/>
                <a:ea typeface="Arial" charset="0"/>
                <a:cs typeface="Arial" charset="0"/>
              </a:rPr>
              <a:t>  </a:t>
            </a:r>
            <a:r>
              <a:rPr lang="en-US" sz="3200" cap="none" dirty="0" smtClean="0">
                <a:latin typeface="Arial" charset="0"/>
                <a:ea typeface="Arial" charset="0"/>
                <a:cs typeface="Arial" charset="0"/>
              </a:rPr>
              <a:t>- Major Project Presentation and Project Financial Report</a:t>
            </a:r>
            <a:endParaRPr lang="en-US" sz="3200" cap="none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203952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57</TotalTime>
  <Words>304</Words>
  <Application>Microsoft Macintosh PowerPoint</Application>
  <PresentationFormat>Widescreen</PresentationFormat>
  <Paragraphs>22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Tw Cen MT</vt:lpstr>
      <vt:lpstr>Droplet</vt:lpstr>
      <vt:lpstr>Assessment of Water Resource Sustainability in Otter Point, Shirley And Jordan River </vt:lpstr>
      <vt:lpstr>Objectives</vt:lpstr>
      <vt:lpstr>Progress to Date</vt:lpstr>
      <vt:lpstr>Future Milestones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Assessment of Water Resource Sustainability in Otter Point, Shirley and Jordan River </dc:title>
  <dc:creator>Bill Dushenko</dc:creator>
  <cp:lastModifiedBy>cherylwr54@gmail.com</cp:lastModifiedBy>
  <cp:revision>8</cp:revision>
  <dcterms:created xsi:type="dcterms:W3CDTF">2016-04-14T18:56:18Z</dcterms:created>
  <dcterms:modified xsi:type="dcterms:W3CDTF">2020-05-17T19:52:29Z</dcterms:modified>
</cp:coreProperties>
</file>